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1109" r:id="rId3"/>
    <p:sldId id="1107" r:id="rId4"/>
    <p:sldId id="1111" r:id="rId5"/>
    <p:sldId id="1110" r:id="rId6"/>
    <p:sldId id="1112" r:id="rId7"/>
  </p:sldIdLst>
  <p:sldSz cx="12192000" cy="6858000"/>
  <p:notesSz cx="6889750" cy="96710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12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A4C30-BD0D-47C9-B3D7-2AA30245F272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654550"/>
            <a:ext cx="5511800" cy="380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796D6-5AEA-454C-A6AA-518F22611FF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62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96D6-5AEA-454C-A6AA-518F22611FF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363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E9C02-4568-49BB-9065-395CD42E3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780235-FFF1-4EFE-8BCD-ACC30CCA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97E5E-6B21-4552-A94B-677CD276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2C572-38A5-4E74-8BFE-11BEB367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E387E-7B2D-4740-981C-684B7D20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4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8AC8-CF29-49CB-BE1E-F82D8534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48F165-95C8-461C-AE9D-59307027D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5C85A-7145-454A-84C5-96BDA02A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B25C2-6494-4E66-8E66-FC7F738A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78D31-ACC0-4348-BD04-6905471E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9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A55D65-971B-4346-9D9E-44B189FDA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2FF48E-59E2-4D6C-83DE-D0C395A73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EBF4D-C558-4681-AA2F-AAC4380F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57DD2-2D02-485C-BC05-E61BFBC4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2D867-45E9-4792-9722-F1A57DD0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5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9BC03-D37F-4D0C-8800-6DC7E194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B5870-179D-4C36-B0E8-B1D7F9D3C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27DF2-9D0D-4AB6-BEDE-8F97AA20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A8858-740D-4216-B9BB-989332C4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D3E7F-1333-42FA-A1E0-663F7963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8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9A4D7-C184-4A16-95F4-E0C29478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21052-B2A2-4922-AE2C-895FC443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02D713-A4CD-464F-AEC8-DDAED05B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631D6-A82F-4A10-926F-A170DA7F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BC080-DA82-4A17-9673-E8F4512E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031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ED532-D7FE-48DD-98E7-F24E6FA2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775F7-A4D4-4295-A104-96757040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C9DFEA-EEEB-4B38-9640-9A0B7325C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52586-6A88-42DB-9F6E-FD7B2AA9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CA6F01-467E-4376-97B0-54E43712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4291D-BB0D-4A16-A838-FCC77416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32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1A3BC-2C7B-4A13-9CD1-9E88FC70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BCCD6-DC30-4F1E-B84E-B9C2024D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BAEBAA-6F3F-4E65-A235-E0F4371FD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CB6A6F-5CDE-4F24-97C6-47B5E6FDC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29386-1699-453F-AD96-83F096979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F0EE55-76E2-44A7-8F8F-C695D13E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09109D-D6CB-4720-8467-3EA9C5E6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6089D6-0C12-47DE-91E2-7B5F7CA1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189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AC1AD-3A27-4FFD-9524-A9AF9E21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059569-E526-4112-837D-1422D2CE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E80776-20E3-46EB-AD53-7FB700B8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76016A-CF1A-43F2-9C3A-E06E6B77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77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DCB491-F887-4441-B96A-0B114AB8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67BE07-E2FE-4A1E-A67B-C3213F94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DDAB3D-8571-4050-A982-04AD81E3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6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B6F77-8BBA-4E71-8B0D-06497863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54DAD-466E-45A5-8937-CD8967CB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6A2C4C-DF9B-40B3-B13B-28F0482CD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77770E-8E97-41C4-9B59-88E27ADA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749D54-5EA0-4F85-AB0C-73A4848C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3EF84-90E4-4ECE-8A65-93ECDC4B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FB135-FE6F-4AD6-9EE3-F74DA73D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439416-2C8E-49EB-80FD-DEA6EFEB8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A60308-C02F-459F-808E-43082FC64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D9344-3B46-44C9-8AC3-4F4171E5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37CE7D-CB50-4575-8835-06616A58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137D59-DE57-4868-8DC0-6000C37C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1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C0ED5F-C5EB-470B-A4FE-2EF5C807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23D8EC-1B84-47AD-94AC-13617180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8D095-BDB6-4856-90DB-F84399574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E61F-221E-440B-94AE-834DC6E3BDC7}" type="datetimeFigureOut">
              <a:rPr lang="es-AR" smtClean="0"/>
              <a:t>18/2/2025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5D4CB-70E7-4CD9-BCA9-F7F9B69C0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53006-6AB3-483B-987A-852294030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82BA-DC2C-421C-A556-806CF64682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66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FD7491-64DA-47DB-909A-7A06863A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6966" y="-3670153"/>
            <a:ext cx="45719" cy="457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5F4D200-B836-45A2-BA56-794F186B33D3}"/>
              </a:ext>
            </a:extLst>
          </p:cNvPr>
          <p:cNvSpPr/>
          <p:nvPr/>
        </p:nvSpPr>
        <p:spPr>
          <a:xfrm>
            <a:off x="6528287" y="0"/>
            <a:ext cx="5663712" cy="2153157"/>
          </a:xfrm>
          <a:prstGeom prst="rect">
            <a:avLst/>
          </a:prstGeom>
          <a:solidFill>
            <a:srgbClr val="8C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66020D-956C-4179-B468-F3F2AC643253}"/>
              </a:ext>
            </a:extLst>
          </p:cNvPr>
          <p:cNvSpPr/>
          <p:nvPr/>
        </p:nvSpPr>
        <p:spPr>
          <a:xfrm>
            <a:off x="6545322" y="482111"/>
            <a:ext cx="5328592" cy="1374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4832FB-2AA6-46AB-B630-D2AD95DA4372}"/>
              </a:ext>
            </a:extLst>
          </p:cNvPr>
          <p:cNvSpPr/>
          <p:nvPr/>
        </p:nvSpPr>
        <p:spPr>
          <a:xfrm>
            <a:off x="6528287" y="482111"/>
            <a:ext cx="153540" cy="1374229"/>
          </a:xfrm>
          <a:prstGeom prst="rect">
            <a:avLst/>
          </a:prstGeom>
          <a:solidFill>
            <a:srgbClr val="0D5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091FA422-FEA8-4D86-8F8E-5498947AA022}"/>
              </a:ext>
            </a:extLst>
          </p:cNvPr>
          <p:cNvSpPr txBox="1">
            <a:spLocks/>
          </p:cNvSpPr>
          <p:nvPr/>
        </p:nvSpPr>
        <p:spPr>
          <a:xfrm>
            <a:off x="6698862" y="646588"/>
            <a:ext cx="5290123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3600" b="1" dirty="0" err="1">
                <a:solidFill>
                  <a:schemeClr val="bg1"/>
                </a:solidFill>
                <a:latin typeface="+mn-lt"/>
              </a:rPr>
              <a:t>Sporisorium</a:t>
            </a:r>
            <a:endParaRPr lang="es-AR" sz="3600" b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s-AR" sz="2400" b="1" dirty="0">
                <a:solidFill>
                  <a:schemeClr val="bg1"/>
                </a:solidFill>
                <a:latin typeface="+mn-lt"/>
              </a:rPr>
              <a:t>Mar y Sierras (sudeste de Buenos Aires)</a:t>
            </a:r>
            <a:br>
              <a:rPr lang="es-AR" sz="2400" dirty="0">
                <a:solidFill>
                  <a:schemeClr val="bg1"/>
                </a:solidFill>
                <a:latin typeface="+mn-lt"/>
              </a:rPr>
            </a:br>
            <a:r>
              <a:rPr lang="es-AR" sz="1800" dirty="0">
                <a:solidFill>
                  <a:schemeClr val="bg1"/>
                </a:solidFill>
                <a:latin typeface="+mn-lt"/>
              </a:rPr>
              <a:t>Febrero 2025</a:t>
            </a:r>
            <a:endParaRPr lang="es-AR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Instagram - Wikipedia, la enciclopedia libre">
            <a:extLst>
              <a:ext uri="{FF2B5EF4-FFF2-40B4-BE49-F238E27FC236}">
                <a16:creationId xmlns:a16="http://schemas.microsoft.com/office/drawing/2014/main" id="{FED32323-8314-4DD3-BC65-31592F28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471" y="6408920"/>
            <a:ext cx="271325" cy="2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072539E-7360-4518-8D06-4A8652A9643F}"/>
              </a:ext>
            </a:extLst>
          </p:cNvPr>
          <p:cNvSpPr/>
          <p:nvPr/>
        </p:nvSpPr>
        <p:spPr>
          <a:xfrm>
            <a:off x="8298796" y="6375889"/>
            <a:ext cx="1584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@</a:t>
            </a:r>
            <a:r>
              <a:rPr lang="es-AR" sz="1600" dirty="0" err="1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</a:rPr>
              <a:t>VientoSurAgro</a:t>
            </a:r>
            <a:endParaRPr lang="es-AR" sz="1600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B49F100-8F71-4664-9796-E924912D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4" y="-16389"/>
            <a:ext cx="1627160" cy="2169546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6B81389-3257-4086-86C2-93CD8C6D938B}"/>
              </a:ext>
            </a:extLst>
          </p:cNvPr>
          <p:cNvSpPr txBox="1"/>
          <p:nvPr/>
        </p:nvSpPr>
        <p:spPr>
          <a:xfrm>
            <a:off x="-102413" y="292645"/>
            <a:ext cx="47029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u="sng" dirty="0" err="1"/>
              <a:t>Sporisorium</a:t>
            </a:r>
            <a:r>
              <a:rPr lang="es-ES" sz="2800" i="1" u="sng" dirty="0"/>
              <a:t> </a:t>
            </a:r>
            <a:r>
              <a:rPr lang="es-ES" sz="2800" i="1" u="sng" dirty="0" err="1"/>
              <a:t>reilianum</a:t>
            </a:r>
            <a:r>
              <a:rPr lang="es-ES" sz="2800" u="sng" dirty="0"/>
              <a:t> </a:t>
            </a:r>
          </a:p>
          <a:p>
            <a:pPr algn="ctr"/>
            <a:endParaRPr lang="es-ES" sz="2800" u="sng" dirty="0"/>
          </a:p>
          <a:p>
            <a:pPr algn="ctr"/>
            <a:r>
              <a:rPr lang="es-ES" sz="2000" u="sng" dirty="0"/>
              <a:t>(alias carbón de la panoja del maíz)</a:t>
            </a:r>
            <a:endParaRPr lang="es-AR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5E849A-C565-4793-AEA8-C692824304F4}"/>
              </a:ext>
            </a:extLst>
          </p:cNvPr>
          <p:cNvSpPr txBox="1"/>
          <p:nvPr/>
        </p:nvSpPr>
        <p:spPr>
          <a:xfrm>
            <a:off x="184053" y="2362294"/>
            <a:ext cx="8870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Avanzando fuertemente en Argentina desde la campaña 20/21.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Campaña 21/22: lote Lobería con 52% de incidencia (35% pérdida rinde estimada).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Campaña 23/24: el 25 % de los lotes zona Necochea y Lobería con presencia (85 lotes relevados por Viento Sur), mayoría con incidencias &lt;1%, máximo 39%.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8CDA148-04A0-4239-B6F1-3988F6ED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8" y="6139514"/>
            <a:ext cx="2210725" cy="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8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4CC858B-B6C6-495B-ACAE-9F248E620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3589" y="3089791"/>
            <a:ext cx="1602121" cy="30737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0" name="Bocadillo: ovalado 19">
            <a:extLst>
              <a:ext uri="{FF2B5EF4-FFF2-40B4-BE49-F238E27FC236}">
                <a16:creationId xmlns:a16="http://schemas.microsoft.com/office/drawing/2014/main" id="{323B4CFC-2099-4F60-BD03-C6AC24C8BAB7}"/>
              </a:ext>
            </a:extLst>
          </p:cNvPr>
          <p:cNvSpPr/>
          <p:nvPr/>
        </p:nvSpPr>
        <p:spPr>
          <a:xfrm>
            <a:off x="9734397" y="2161630"/>
            <a:ext cx="2460203" cy="773326"/>
          </a:xfrm>
          <a:prstGeom prst="wedgeEllipseCallout">
            <a:avLst>
              <a:gd name="adj1" fmla="val -27854"/>
              <a:gd name="adj2" fmla="val 7169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b="1" dirty="0"/>
              <a:t>¡¡ y yo que quería </a:t>
            </a:r>
          </a:p>
          <a:p>
            <a:pPr algn="ctr"/>
            <a:r>
              <a:rPr lang="es-ES" sz="1600" b="1" dirty="0"/>
              <a:t>un maíz así!!</a:t>
            </a:r>
            <a:endParaRPr lang="es-AR" sz="1600" b="1" dirty="0"/>
          </a:p>
          <a:p>
            <a:pPr algn="ctr"/>
            <a:endParaRPr lang="es-AR" sz="16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404A8F-9062-4249-8FD1-2D757B4CD2C5}"/>
              </a:ext>
            </a:extLst>
          </p:cNvPr>
          <p:cNvSpPr txBox="1"/>
          <p:nvPr/>
        </p:nvSpPr>
        <p:spPr>
          <a:xfrm>
            <a:off x="6296589" y="29051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26" name="Gráfico 25" descr="Persona confundida con relleno sólido">
            <a:extLst>
              <a:ext uri="{FF2B5EF4-FFF2-40B4-BE49-F238E27FC236}">
                <a16:creationId xmlns:a16="http://schemas.microsoft.com/office/drawing/2014/main" id="{102A7572-C6B6-4BC7-9440-36FFE7303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3287" y="3089791"/>
            <a:ext cx="914400" cy="914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88F509F-71A3-4A58-93CF-C0E887E54D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1981" y="6433678"/>
            <a:ext cx="247670" cy="22180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86BE0D-B323-4693-9575-27272EB757E1}"/>
              </a:ext>
            </a:extLst>
          </p:cNvPr>
          <p:cNvSpPr txBox="1"/>
          <p:nvPr/>
        </p:nvSpPr>
        <p:spPr>
          <a:xfrm>
            <a:off x="209277" y="3849591"/>
            <a:ext cx="936144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Conviene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monitorear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los lotes en llenado de granos (R4 a R5).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 hongo de suelo, cuyas </a:t>
            </a:r>
            <a:r>
              <a:rPr kumimoji="0" lang="es-E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teliosporas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sobreviven en él hasta 5 años y se constituyen así en la principal fuente de inóculo, infectándolo únicamente durante la emergencia de las plántulas. También puede matar plántulas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medidas de </a:t>
            </a:r>
            <a:r>
              <a:rPr kumimoji="0" lang="es-E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manejo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preventivas: rotación de cultivos,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curasemillas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fertilización, genética, limpieza de cosechadoras.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¡Va a condicionar el manejo de maíz en ese lote durante los años siguientes!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9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31B3F3-5645-451F-B276-07F0F114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8" y="6139514"/>
            <a:ext cx="2210725" cy="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8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C1F1AA-6EE9-4C1A-9027-EEB7B8199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" t="13831" r="10677" b="8973"/>
          <a:stretch/>
        </p:blipFill>
        <p:spPr>
          <a:xfrm rot="16200000">
            <a:off x="844273" y="3295752"/>
            <a:ext cx="3020576" cy="364986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9241E7-51E2-42DA-AB33-AA9375446741}"/>
              </a:ext>
            </a:extLst>
          </p:cNvPr>
          <p:cNvSpPr txBox="1"/>
          <p:nvPr/>
        </p:nvSpPr>
        <p:spPr>
          <a:xfrm flipH="1">
            <a:off x="552974" y="6169307"/>
            <a:ext cx="1368152" cy="461665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Ustilago</a:t>
            </a:r>
            <a:endParaRPr lang="es-AR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12C59-0D74-4211-BA4F-06B5E22A408B}"/>
              </a:ext>
            </a:extLst>
          </p:cNvPr>
          <p:cNvSpPr txBox="1"/>
          <p:nvPr/>
        </p:nvSpPr>
        <p:spPr>
          <a:xfrm flipH="1">
            <a:off x="2687616" y="6230861"/>
            <a:ext cx="1481888" cy="400110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Sporisorium</a:t>
            </a:r>
            <a:endParaRPr lang="es-AR" sz="2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915460B-06D1-495E-A56F-440A2C022413}"/>
              </a:ext>
            </a:extLst>
          </p:cNvPr>
          <p:cNvSpPr txBox="1">
            <a:spLocks/>
          </p:cNvSpPr>
          <p:nvPr/>
        </p:nvSpPr>
        <p:spPr>
          <a:xfrm>
            <a:off x="5029200" y="540625"/>
            <a:ext cx="70505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latin typeface="+mn-lt"/>
              </a:rPr>
              <a:t>Carbones en maíz, en Panoja y espiga de la misma planta. </a:t>
            </a:r>
          </a:p>
          <a:p>
            <a:pPr algn="just"/>
            <a:r>
              <a:rPr lang="es-ES" sz="2000" dirty="0">
                <a:latin typeface="+mn-lt"/>
              </a:rPr>
              <a:t>Las plantas con </a:t>
            </a:r>
            <a:r>
              <a:rPr lang="es-ES" sz="2000" dirty="0" err="1">
                <a:latin typeface="+mn-lt"/>
              </a:rPr>
              <a:t>Sporisorium</a:t>
            </a:r>
            <a:r>
              <a:rPr lang="es-ES" sz="2000" dirty="0">
                <a:latin typeface="+mn-lt"/>
              </a:rPr>
              <a:t> (nombre común Carbón de la panoja) tienen siempre todas sus espigas con carbón, sin granos ni marlo; y su panoja puede tener carbón “volador”, o no.</a:t>
            </a: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r>
              <a:rPr lang="es-ES" sz="2000" dirty="0" err="1">
                <a:latin typeface="+mn-lt"/>
              </a:rPr>
              <a:t>Ustilago</a:t>
            </a:r>
            <a:r>
              <a:rPr lang="es-ES" sz="2000" dirty="0">
                <a:latin typeface="+mn-lt"/>
              </a:rPr>
              <a:t> es carbón cubierto. Ocurre en espiga y/o panoja, y generalmente las espigas tienen carbón y granos.</a:t>
            </a:r>
            <a:endParaRPr lang="es-AR" sz="20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4AD326B-C0D6-4DE3-940E-18EA2C123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6078" r="9184" b="10266"/>
          <a:stretch/>
        </p:blipFill>
        <p:spPr bwMode="auto">
          <a:xfrm rot="16200000">
            <a:off x="799287" y="-403380"/>
            <a:ext cx="3048430" cy="3991766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D23C2F-B19F-4AC0-A55F-3118B80899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4" t="14064" r="14508" b="12733"/>
          <a:stretch/>
        </p:blipFill>
        <p:spPr>
          <a:xfrm rot="16200000">
            <a:off x="6406767" y="1888125"/>
            <a:ext cx="3632877" cy="4719742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0406BC-9FB8-4A7E-A01D-6B2E6C462DB5}"/>
              </a:ext>
            </a:extLst>
          </p:cNvPr>
          <p:cNvSpPr txBox="1"/>
          <p:nvPr/>
        </p:nvSpPr>
        <p:spPr>
          <a:xfrm flipH="1">
            <a:off x="437253" y="75718"/>
            <a:ext cx="1368152" cy="461665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Ustilago</a:t>
            </a:r>
            <a:endParaRPr lang="es-AR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C7186B-CDD3-4235-9CA4-FC315D3A4A4E}"/>
              </a:ext>
            </a:extLst>
          </p:cNvPr>
          <p:cNvSpPr txBox="1"/>
          <p:nvPr/>
        </p:nvSpPr>
        <p:spPr>
          <a:xfrm flipH="1">
            <a:off x="6798184" y="2431558"/>
            <a:ext cx="1368152" cy="461665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Ustilago</a:t>
            </a:r>
            <a:endParaRPr lang="es-AR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43AC1C-DD7D-4050-9368-F914C7E2C0B8}"/>
              </a:ext>
            </a:extLst>
          </p:cNvPr>
          <p:cNvSpPr txBox="1"/>
          <p:nvPr/>
        </p:nvSpPr>
        <p:spPr>
          <a:xfrm flipH="1">
            <a:off x="9101187" y="2431556"/>
            <a:ext cx="1481888" cy="400110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Sporisorium</a:t>
            </a:r>
            <a:endParaRPr lang="es-AR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90D514-F782-4809-A7BA-AC28A21F32A6}"/>
              </a:ext>
            </a:extLst>
          </p:cNvPr>
          <p:cNvSpPr txBox="1"/>
          <p:nvPr/>
        </p:nvSpPr>
        <p:spPr>
          <a:xfrm flipH="1">
            <a:off x="3083176" y="68287"/>
            <a:ext cx="1481888" cy="400110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Sporisorium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186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3EC8EB8-7871-44A6-90A6-82030DA9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8" y="6139514"/>
            <a:ext cx="2210725" cy="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8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456F6CB-8E37-45D0-AFAC-70589524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22" y="362319"/>
            <a:ext cx="36099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3200" dirty="0">
                <a:latin typeface="+mn-lt"/>
              </a:rPr>
              <a:t>Sporisorium</a:t>
            </a:r>
            <a:endParaRPr lang="es-AR" sz="3200" dirty="0">
              <a:latin typeface="+mn-lt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C70F8F1-FD17-4E09-877F-D08B77A1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52" y="47216"/>
            <a:ext cx="1504082" cy="62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u="sng" dirty="0"/>
              <a:t>Espigas</a:t>
            </a:r>
            <a:endParaRPr lang="es-AR" sz="3200" b="1" u="sng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8F1EFF-15BC-4AE3-84CA-38F25F2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8741" r="23381" b="24711"/>
          <a:stretch/>
        </p:blipFill>
        <p:spPr bwMode="auto">
          <a:xfrm>
            <a:off x="5835903" y="1342344"/>
            <a:ext cx="3712619" cy="5156413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1DF361B-E8F8-417D-9E3B-03672BAA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4" y="1339268"/>
            <a:ext cx="3867310" cy="5156413"/>
          </a:xfrm>
          <a:prstGeom prst="rect">
            <a:avLst/>
          </a:prstGeom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5265FD6-7DC4-476E-B6BC-767CF5089235}"/>
              </a:ext>
            </a:extLst>
          </p:cNvPr>
          <p:cNvSpPr txBox="1">
            <a:spLocks/>
          </p:cNvSpPr>
          <p:nvPr/>
        </p:nvSpPr>
        <p:spPr>
          <a:xfrm>
            <a:off x="6096000" y="376284"/>
            <a:ext cx="3609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+mn-lt"/>
              </a:rPr>
              <a:t>Ustilago</a:t>
            </a:r>
            <a:endParaRPr lang="es-A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3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31B3F3-5645-451F-B276-07F0F114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8" y="6139514"/>
            <a:ext cx="2210725" cy="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8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0D5E0EE-D829-47CC-9815-8C00E373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2294466" cy="68580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9F8359-BCA8-4CD7-9559-2E4834954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31" y="1782214"/>
            <a:ext cx="2209258" cy="484632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A1E70FE-CFED-49A1-AEF3-21485DAD6772}"/>
              </a:ext>
            </a:extLst>
          </p:cNvPr>
          <p:cNvSpPr txBox="1">
            <a:spLocks/>
          </p:cNvSpPr>
          <p:nvPr/>
        </p:nvSpPr>
        <p:spPr>
          <a:xfrm>
            <a:off x="514350" y="153439"/>
            <a:ext cx="5133975" cy="145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err="1">
                <a:latin typeface="+mn-lt"/>
              </a:rPr>
              <a:t>Sporisorium</a:t>
            </a:r>
            <a:r>
              <a:rPr lang="es-ES" sz="2000" dirty="0">
                <a:latin typeface="+mn-lt"/>
              </a:rPr>
              <a:t>: planta excepcional, donde hay una espiga con carbón y la otra sin (con marlo y muy pocos granos).</a:t>
            </a:r>
            <a:endParaRPr lang="es-AR" sz="2000" dirty="0"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A621E9-6566-412C-8DF6-C171ED313B0B}"/>
              </a:ext>
            </a:extLst>
          </p:cNvPr>
          <p:cNvSpPr txBox="1">
            <a:spLocks/>
          </p:cNvSpPr>
          <p:nvPr/>
        </p:nvSpPr>
        <p:spPr>
          <a:xfrm>
            <a:off x="8610600" y="1454120"/>
            <a:ext cx="3209925" cy="192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err="1">
                <a:latin typeface="+mn-lt"/>
              </a:rPr>
              <a:t>Sporisorium</a:t>
            </a:r>
            <a:r>
              <a:rPr lang="es-ES" sz="2000" dirty="0">
                <a:latin typeface="+mn-lt"/>
              </a:rPr>
              <a:t>: misma planta tiene panoja sin carbón. </a:t>
            </a: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r>
              <a:rPr lang="es-ES" sz="2000" dirty="0">
                <a:latin typeface="+mn-lt"/>
              </a:rPr>
              <a:t>Aunque es más chica que las vecinas, tiene un tamaño mayor al de otras plantas con </a:t>
            </a:r>
            <a:r>
              <a:rPr lang="es-ES" sz="2000" dirty="0" err="1">
                <a:latin typeface="+mn-lt"/>
              </a:rPr>
              <a:t>sporisorium</a:t>
            </a:r>
            <a:r>
              <a:rPr lang="es-ES" sz="2000" dirty="0">
                <a:latin typeface="+mn-lt"/>
              </a:rPr>
              <a:t>.</a:t>
            </a:r>
            <a:endParaRPr lang="es-AR" sz="2000" dirty="0">
              <a:latin typeface="+mn-lt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2580661-6B5F-44CF-862E-621BC71CEDF5}"/>
              </a:ext>
            </a:extLst>
          </p:cNvPr>
          <p:cNvSpPr/>
          <p:nvPr/>
        </p:nvSpPr>
        <p:spPr>
          <a:xfrm>
            <a:off x="6553200" y="762000"/>
            <a:ext cx="752475" cy="14763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FF0E912-8F0C-4E1A-82BC-B9D9A1B85C1F}"/>
              </a:ext>
            </a:extLst>
          </p:cNvPr>
          <p:cNvSpPr/>
          <p:nvPr/>
        </p:nvSpPr>
        <p:spPr>
          <a:xfrm>
            <a:off x="1866900" y="4438650"/>
            <a:ext cx="895350" cy="1266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2ABEB45-E68D-4554-A6E5-44DCC2A54174}"/>
              </a:ext>
            </a:extLst>
          </p:cNvPr>
          <p:cNvSpPr/>
          <p:nvPr/>
        </p:nvSpPr>
        <p:spPr>
          <a:xfrm>
            <a:off x="1134372" y="1782214"/>
            <a:ext cx="2142228" cy="1266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035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31B3F3-5645-451F-B276-07F0F114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048" y="6139514"/>
            <a:ext cx="2210725" cy="71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8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CEDD14-7D49-4985-8477-42D8277B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62" y="0"/>
            <a:ext cx="2657475" cy="68580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188444D-65BF-4723-AB07-1EBF49988558}"/>
              </a:ext>
            </a:extLst>
          </p:cNvPr>
          <p:cNvSpPr txBox="1">
            <a:spLocks/>
          </p:cNvSpPr>
          <p:nvPr/>
        </p:nvSpPr>
        <p:spPr>
          <a:xfrm>
            <a:off x="632263" y="2700857"/>
            <a:ext cx="3381375" cy="145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 err="1">
                <a:latin typeface="+mn-lt"/>
              </a:rPr>
              <a:t>Sporisorium</a:t>
            </a:r>
            <a:r>
              <a:rPr lang="es-ES" sz="2000" dirty="0">
                <a:latin typeface="+mn-lt"/>
              </a:rPr>
              <a:t>: planta con carbón volador en sus espigas, </a:t>
            </a:r>
            <a:r>
              <a:rPr lang="es-ES" sz="2000" u="sng" dirty="0">
                <a:latin typeface="+mn-lt"/>
              </a:rPr>
              <a:t>menor crecimiento </a:t>
            </a:r>
            <a:r>
              <a:rPr lang="es-ES" sz="2000" dirty="0">
                <a:latin typeface="+mn-lt"/>
              </a:rPr>
              <a:t>vs vecinas y SIN carbón en la panoja.</a:t>
            </a: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r>
              <a:rPr lang="es-ES" sz="2000" dirty="0">
                <a:latin typeface="+mn-lt"/>
              </a:rPr>
              <a:t>La pérdida de rendimiento no es lineal, porque las vecinas algo compensan.</a:t>
            </a: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D948F56-AA5C-481B-83B8-EAC1DAD65D20}"/>
              </a:ext>
            </a:extLst>
          </p:cNvPr>
          <p:cNvSpPr/>
          <p:nvPr/>
        </p:nvSpPr>
        <p:spPr>
          <a:xfrm>
            <a:off x="6353623" y="2385329"/>
            <a:ext cx="961577" cy="4472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EA0B86-08DB-4F0D-9102-4834A4C81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70" y="2787908"/>
            <a:ext cx="2205358" cy="9458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9A2AA0-8C96-416D-B654-4C4166796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627" y="3226955"/>
            <a:ext cx="1395068" cy="40408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FCC5E35-B0C2-4AAC-AC92-EA0887DC4EDC}"/>
              </a:ext>
            </a:extLst>
          </p:cNvPr>
          <p:cNvSpPr txBox="1">
            <a:spLocks/>
          </p:cNvSpPr>
          <p:nvPr/>
        </p:nvSpPr>
        <p:spPr>
          <a:xfrm>
            <a:off x="8274168" y="2415441"/>
            <a:ext cx="3381375" cy="389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dirty="0">
                <a:latin typeface="+mn-lt"/>
              </a:rPr>
              <a:t>Ensayo en </a:t>
            </a:r>
            <a:r>
              <a:rPr lang="es-ES" sz="2000" dirty="0" err="1">
                <a:latin typeface="+mn-lt"/>
              </a:rPr>
              <a:t>Pieres</a:t>
            </a:r>
            <a:r>
              <a:rPr lang="es-ES" sz="2000" dirty="0">
                <a:latin typeface="+mn-lt"/>
              </a:rPr>
              <a:t>, Mar y Sierras, antecesor papa:</a:t>
            </a:r>
          </a:p>
          <a:p>
            <a:pPr algn="just"/>
            <a:endParaRPr lang="es-ES" sz="2000" dirty="0">
              <a:latin typeface="+mn-lt"/>
            </a:endParaRPr>
          </a:p>
          <a:p>
            <a:pPr algn="just"/>
            <a:endParaRPr lang="es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4B7F4F-C828-4DC1-8924-7196CCE6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0"/>
            <a:ext cx="6932432" cy="2686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376492-66B7-4534-A446-A09B4F20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3104252"/>
            <a:ext cx="5838825" cy="3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95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361</Words>
  <Application>Microsoft Office PowerPoint</Application>
  <PresentationFormat>Panorámica</PresentationFormat>
  <Paragraphs>42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Medium</vt:lpstr>
      <vt:lpstr>Tema de Office</vt:lpstr>
      <vt:lpstr>Presentación de PowerPoint</vt:lpstr>
      <vt:lpstr>Presentación de PowerPoint</vt:lpstr>
      <vt:lpstr>Sporisorium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Agustín Bilbao</dc:creator>
  <cp:lastModifiedBy>Agus</cp:lastModifiedBy>
  <cp:revision>64</cp:revision>
  <cp:lastPrinted>2022-11-13T21:51:44Z</cp:lastPrinted>
  <dcterms:created xsi:type="dcterms:W3CDTF">2022-11-12T18:28:34Z</dcterms:created>
  <dcterms:modified xsi:type="dcterms:W3CDTF">2025-02-19T00:46:39Z</dcterms:modified>
</cp:coreProperties>
</file>